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306" r:id="rId11"/>
    <p:sldId id="272" r:id="rId12"/>
    <p:sldId id="273" r:id="rId13"/>
    <p:sldId id="307" r:id="rId14"/>
    <p:sldId id="274" r:id="rId15"/>
    <p:sldId id="308" r:id="rId16"/>
    <p:sldId id="275" r:id="rId17"/>
    <p:sldId id="276" r:id="rId18"/>
    <p:sldId id="277" r:id="rId19"/>
    <p:sldId id="278" r:id="rId20"/>
    <p:sldId id="305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304" r:id="rId37"/>
    <p:sldId id="294" r:id="rId38"/>
    <p:sldId id="295" r:id="rId39"/>
    <p:sldId id="296" r:id="rId40"/>
    <p:sldId id="297" r:id="rId41"/>
    <p:sldId id="298" r:id="rId42"/>
    <p:sldId id="299" r:id="rId43"/>
    <p:sldId id="303" r:id="rId44"/>
    <p:sldId id="300" r:id="rId45"/>
    <p:sldId id="301" r:id="rId46"/>
    <p:sldId id="302" r:id="rId4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25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0B9F88-E31C-46AA-937D-0CDB7DE43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B71AC1-BBB4-42CF-8751-F9062D4FE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16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D736-96E8-423D-A13C-B0762F503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3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30A7ED52-9A26-44AC-8000-746422F7A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2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62AC521E-0884-464B-BA9F-9910F3519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8EE2E91C-A8B6-480C-9E69-DA7A536C8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6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92017CD5-5174-44AD-80A5-43F07169F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0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8C557BDA-2DEA-47E3-A719-6C9FD6E16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3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DCB757B5-F489-44DA-911F-BB7F05C19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9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BB472D1C-D57E-4726-8364-9A6D9E26A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4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F241D5A2-804A-45E7-830F-745D5DA04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772DFA2C-B02A-4D22-B970-1F2A67EBC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8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5 - </a:t>
            </a:r>
            <a:fld id="{EA99335B-F109-4A52-A1DD-1C59E608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8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Lecture 5 - </a:t>
            </a:r>
            <a:fld id="{5C9AE258-BCFB-4635-9711-B60E45D3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Lecture 5</a:t>
            </a:r>
            <a:br>
              <a:rPr lang="en-US" smtClean="0"/>
            </a:br>
            <a:r>
              <a:rPr lang="en-US" smtClean="0"/>
              <a:t>Oral Presentations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Guidelines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summary, recall the old saw</a:t>
            </a:r>
          </a:p>
          <a:p>
            <a:pPr lvl="1" eaLnBrk="1" hangingPunct="1"/>
            <a:r>
              <a:rPr lang="en-US" smtClean="0"/>
              <a:t>I hear and I forget</a:t>
            </a:r>
          </a:p>
          <a:p>
            <a:pPr lvl="1" eaLnBrk="1" hangingPunct="1"/>
            <a:r>
              <a:rPr lang="en-US" smtClean="0"/>
              <a:t>I see and I remember</a:t>
            </a:r>
          </a:p>
          <a:p>
            <a:pPr lvl="1" eaLnBrk="1" hangingPunct="1"/>
            <a:r>
              <a:rPr lang="en-US" smtClean="0"/>
              <a:t>I do and I understand</a:t>
            </a:r>
          </a:p>
          <a:p>
            <a:pPr eaLnBrk="1" hangingPunct="1"/>
            <a:endParaRPr 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92E7A242-B7EE-4213-B453-886C81F5A245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77AF5980-70C6-40C1-AD1B-36EBE44AD4EB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Keys to an Effective Presentation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Know your subject matter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Know your audience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Develop a theme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Prepare a script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Select appropriate presentation aids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Prepare a storyboard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Produce the aids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Rehearse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Make the presentation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Follow up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BCDC30DA-7041-4AF1-A9EB-2EB1A7027A39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 Your Subject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Research your subject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don’t want waste your audience’s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will boost your confidence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This confidence will be obvious to the audience and they will be more attentive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One of the reasons for presentation anxiety is a fear that you will be asked a question that you cannot answer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 Your Subject (cont)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 your subject consists of the following steps</a:t>
            </a:r>
          </a:p>
          <a:p>
            <a:pPr lvl="1" eaLnBrk="1" hangingPunct="1"/>
            <a:r>
              <a:rPr lang="en-US" smtClean="0"/>
              <a:t>Obtain several references sources</a:t>
            </a:r>
          </a:p>
          <a:p>
            <a:pPr lvl="1" eaLnBrk="1" hangingPunct="1"/>
            <a:r>
              <a:rPr lang="en-US" smtClean="0"/>
              <a:t>Study the sources</a:t>
            </a:r>
          </a:p>
          <a:p>
            <a:pPr lvl="1" eaLnBrk="1" hangingPunct="1"/>
            <a:r>
              <a:rPr lang="en-US" smtClean="0"/>
              <a:t>Synthesize the ideas</a:t>
            </a:r>
          </a:p>
          <a:p>
            <a:pPr lvl="1" eaLnBrk="1" hangingPunct="1"/>
            <a:r>
              <a:rPr lang="en-US" smtClean="0"/>
              <a:t>Compare and contrast the information</a:t>
            </a:r>
          </a:p>
          <a:p>
            <a:pPr lvl="1" eaLnBrk="1" hangingPunct="1"/>
            <a:r>
              <a:rPr lang="en-US" smtClean="0"/>
              <a:t>Form your opinions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E672A002-9D6D-4AE9-9F4E-48BD7309A9AF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42D41DDD-E50E-49F5-A40B-0F5BA8536B11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 your Audience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Given a basic topic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Your approach will be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amount of detail in the script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visual aids will be much different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mtClean="0"/>
              <a:t>depending upon your audience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inappropriate level of content is deadly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Too high a level is as bad as too low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 your Audience (cont)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you are giving a 12 minute talk on networking</a:t>
            </a:r>
          </a:p>
          <a:p>
            <a:pPr lvl="1" eaLnBrk="1" hangingPunct="1"/>
            <a:r>
              <a:rPr lang="en-US" smtClean="0"/>
              <a:t>How is your presentation different for the following audiences?</a:t>
            </a:r>
          </a:p>
          <a:p>
            <a:pPr lvl="2" eaLnBrk="1" hangingPunct="1"/>
            <a:r>
              <a:rPr lang="en-US" smtClean="0"/>
              <a:t>A Boy Scout Troop</a:t>
            </a:r>
          </a:p>
          <a:p>
            <a:pPr lvl="2" eaLnBrk="1" hangingPunct="1"/>
            <a:r>
              <a:rPr lang="en-US" smtClean="0"/>
              <a:t>The Tri-Cities Computer Club</a:t>
            </a:r>
          </a:p>
          <a:p>
            <a:pPr lvl="2" eaLnBrk="1" hangingPunct="1"/>
            <a:r>
              <a:rPr lang="en-US" smtClean="0"/>
              <a:t>A prospective client for your consulting business</a:t>
            </a:r>
          </a:p>
          <a:p>
            <a:pPr eaLnBrk="1" hangingPunct="1"/>
            <a:endParaRPr lang="en-US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2735A237-ABCA-4A1C-86BA-0F4C84883978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A82640DB-EDF7-4C4B-A796-36BC83B26D0E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a Theme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Every effective presentation is designed toward a main 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Clearly state that purpose - 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Commit it to writing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Single sheet of paper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Large font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Place on a bulletin board or wall facing your working area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Eye level when seated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 try keep that area on my bulletin board open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96EF9754-DCEF-41AF-B371-C6EF9125512D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a Theme (cont.)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arrive at the thesis, you may need (will most likely need) to iterate to refine the theme</a:t>
            </a:r>
          </a:p>
          <a:p>
            <a:pPr eaLnBrk="1" hangingPunct="1"/>
            <a:r>
              <a:rPr lang="en-US" smtClean="0"/>
              <a:t>The purpose of the theme is to help you “stay on track” </a:t>
            </a:r>
          </a:p>
          <a:p>
            <a:pPr eaLnBrk="1" hangingPunct="1"/>
            <a:r>
              <a:rPr lang="en-US" smtClean="0"/>
              <a:t>In the words of Mister Miyagi, </a:t>
            </a:r>
          </a:p>
          <a:p>
            <a:pPr lvl="1" eaLnBrk="1" hangingPunct="1"/>
            <a:r>
              <a:rPr lang="en-US" smtClean="0"/>
              <a:t>“Focus Daniel-san!”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ADB74913-6767-4998-BC5C-2A08EC6F14FC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Prepare the Script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Many “authorities” will say that the script does not have to be a polished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 disagree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purpose of the script is to provide a means for you to converge on a good 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find the right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polish the language to ensure precise communications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ensure smooth effective transitions between 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achieve the correct 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record “good ideas” to prevent their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provide a source for your presentation aids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provide a place to anchor the presentation aids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0B1E28F0-D758-42C6-A6ED-C6736EB154B0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Prepare the Script (cont.)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Sloppy work reflects and promotes sloppy thinking</a:t>
            </a:r>
          </a:p>
          <a:p>
            <a:pPr eaLnBrk="1" hangingPunct="1"/>
            <a:r>
              <a:rPr lang="en-US" sz="2400" smtClean="0"/>
              <a:t>Your completed script should be in a form that reads well to an uninvolved observer</a:t>
            </a:r>
          </a:p>
          <a:p>
            <a:pPr eaLnBrk="1" hangingPunct="1"/>
            <a:r>
              <a:rPr lang="en-US" sz="2400" smtClean="0"/>
              <a:t>It can be written in bulleted form,</a:t>
            </a:r>
          </a:p>
          <a:p>
            <a:pPr eaLnBrk="1" hangingPunct="1"/>
            <a:r>
              <a:rPr lang="en-US" sz="2400" smtClean="0"/>
              <a:t>It does not have to have complete sentences; concise phrases okay; more detail than will appear in visual aids</a:t>
            </a:r>
          </a:p>
          <a:p>
            <a:pPr eaLnBrk="1" hangingPunct="1"/>
            <a:r>
              <a:rPr lang="en-US" sz="2400" smtClean="0"/>
              <a:t>Your script should consist of </a:t>
            </a:r>
          </a:p>
          <a:p>
            <a:pPr lvl="1" eaLnBrk="1" hangingPunct="1"/>
            <a:r>
              <a:rPr lang="en-US" sz="2000" smtClean="0"/>
              <a:t>An introduction</a:t>
            </a:r>
          </a:p>
          <a:p>
            <a:pPr lvl="1" eaLnBrk="1" hangingPunct="1"/>
            <a:r>
              <a:rPr lang="en-US" sz="2000" smtClean="0"/>
              <a:t>The body</a:t>
            </a:r>
          </a:p>
          <a:p>
            <a:pPr lvl="1" eaLnBrk="1" hangingPunct="1"/>
            <a:r>
              <a:rPr lang="en-US" sz="2000" smtClean="0"/>
              <a:t>Summary / Conclusion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E56AB6DB-25C4-4E56-9EE0-E98396A90826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General Guidelines</a:t>
            </a:r>
          </a:p>
          <a:p>
            <a:pPr eaLnBrk="1" hangingPunct="1"/>
            <a:r>
              <a:rPr lang="en-US" smtClean="0"/>
              <a:t>Keys to an Effective Presentation</a:t>
            </a:r>
          </a:p>
          <a:p>
            <a:pPr eaLnBrk="1" hangingPunct="1"/>
            <a:r>
              <a:rPr lang="en-US" smtClean="0"/>
              <a:t>Tips</a:t>
            </a:r>
          </a:p>
          <a:p>
            <a:pPr eaLnBrk="1" hangingPunct="1"/>
            <a:r>
              <a:rPr lang="en-US" smtClean="0"/>
              <a:t>Presentation Design Considerations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973C06C4-F6A4-40D1-BEF1-ED300A5355BA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Introduction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“Tell ‘em what you’re gonna to tell ‘em”</a:t>
            </a:r>
          </a:p>
          <a:p>
            <a:pPr eaLnBrk="1" hangingPunct="1"/>
            <a:r>
              <a:rPr lang="en-US" sz="2800" smtClean="0"/>
              <a:t>Write this last</a:t>
            </a:r>
          </a:p>
          <a:p>
            <a:pPr eaLnBrk="1" hangingPunct="1"/>
            <a:r>
              <a:rPr lang="en-US" sz="2800" smtClean="0"/>
              <a:t>A very brief, concise preview of your talk, possibly with an outline of the main points, and the main conclusion</a:t>
            </a:r>
          </a:p>
          <a:p>
            <a:pPr eaLnBrk="1" hangingPunct="1"/>
            <a:r>
              <a:rPr lang="en-US" sz="2800" smtClean="0"/>
              <a:t>A “hook” to capture the interest of the audience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E3C559BE-7A82-4588-ADAD-309298188B8A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Body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“Tell ‘em”</a:t>
            </a:r>
          </a:p>
          <a:p>
            <a:pPr eaLnBrk="1" hangingPunct="1"/>
            <a:r>
              <a:rPr lang="en-US" sz="2800" smtClean="0"/>
              <a:t>Write this first</a:t>
            </a:r>
          </a:p>
          <a:p>
            <a:pPr eaLnBrk="1" hangingPunct="1"/>
            <a:r>
              <a:rPr lang="en-US" sz="2800" smtClean="0"/>
              <a:t>The “guts” of your presentation</a:t>
            </a:r>
          </a:p>
          <a:p>
            <a:pPr eaLnBrk="1" hangingPunct="1"/>
            <a:r>
              <a:rPr lang="en-US" sz="2800" smtClean="0"/>
              <a:t>Begin with an outline to provide structure</a:t>
            </a:r>
          </a:p>
          <a:p>
            <a:pPr eaLnBrk="1" hangingPunct="1"/>
            <a:r>
              <a:rPr lang="en-US" sz="2800" smtClean="0"/>
              <a:t>Depending upon the length, may need to prepare a series of mini-presentations,</a:t>
            </a:r>
          </a:p>
          <a:p>
            <a:pPr lvl="1" eaLnBrk="1" hangingPunct="1"/>
            <a:r>
              <a:rPr lang="en-US" sz="2400" smtClean="0"/>
              <a:t>Each with its own introduction, body and summary</a:t>
            </a:r>
          </a:p>
          <a:p>
            <a:pPr eaLnBrk="1" hangingPunct="1"/>
            <a:r>
              <a:rPr lang="en-US" sz="2800" smtClean="0"/>
              <a:t>Clearly identify any assumptions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E8F90A60-F733-4838-8A1E-07B1162B1777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/ Conclusion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“Tell ‘em what you told ‘em”</a:t>
            </a:r>
          </a:p>
          <a:p>
            <a:pPr eaLnBrk="1" hangingPunct="1"/>
            <a:r>
              <a:rPr lang="en-US" sz="2800" smtClean="0"/>
              <a:t>Write this second</a:t>
            </a:r>
          </a:p>
          <a:p>
            <a:pPr eaLnBrk="1" hangingPunct="1"/>
            <a:r>
              <a:rPr lang="en-US" sz="2800" smtClean="0"/>
              <a:t>Should be concise (simple and brief)</a:t>
            </a:r>
          </a:p>
          <a:p>
            <a:pPr eaLnBrk="1" hangingPunct="1"/>
            <a:r>
              <a:rPr lang="en-US" sz="2800" smtClean="0"/>
              <a:t>Emphasize the main points  and clearly state how they lead to a conclusion and/or point to future work</a:t>
            </a:r>
          </a:p>
          <a:p>
            <a:pPr eaLnBrk="1" hangingPunct="1"/>
            <a:r>
              <a:rPr lang="en-US" sz="2800" smtClean="0"/>
              <a:t>Identify any limitations or constraints</a:t>
            </a:r>
          </a:p>
          <a:p>
            <a:pPr eaLnBrk="1" hangingPunct="1"/>
            <a:r>
              <a:rPr lang="en-US" sz="2800" smtClean="0"/>
              <a:t>Provide an opportunity for questions after your summary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88B70C7E-73DB-442A-9D3F-C3A2A91FEBCE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smtClean="0"/>
              <a:t>Can’t write this in the script</a:t>
            </a:r>
          </a:p>
          <a:p>
            <a:pPr eaLnBrk="1" hangingPunct="1"/>
            <a:r>
              <a:rPr lang="en-US" smtClean="0"/>
              <a:t>Purpose is to provide a summary of questions raised during the question and answer period</a:t>
            </a:r>
          </a:p>
          <a:p>
            <a:pPr eaLnBrk="1" hangingPunct="1"/>
            <a:r>
              <a:rPr lang="en-US" smtClean="0"/>
              <a:t>How the question enforces your presentation</a:t>
            </a:r>
          </a:p>
          <a:p>
            <a:pPr eaLnBrk="1" hangingPunct="1"/>
            <a:r>
              <a:rPr lang="en-US" smtClean="0"/>
              <a:t>Or shows the need for further work</a:t>
            </a:r>
          </a:p>
          <a:p>
            <a:pPr eaLnBrk="1" hangingPunct="1"/>
            <a:r>
              <a:rPr lang="en-US" smtClean="0"/>
              <a:t>Provide handouts as appropriate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46F025D3-145B-4DDB-826F-241B8973BEE8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Script Production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should now be prepared to </a:t>
            </a:r>
          </a:p>
          <a:p>
            <a:pPr lvl="1" eaLnBrk="1" hangingPunct="1"/>
            <a:r>
              <a:rPr lang="en-US" smtClean="0"/>
              <a:t>Plan the script</a:t>
            </a:r>
          </a:p>
          <a:p>
            <a:pPr lvl="1" eaLnBrk="1" hangingPunct="1"/>
            <a:r>
              <a:rPr lang="en-US" smtClean="0"/>
              <a:t>Write the script</a:t>
            </a:r>
          </a:p>
          <a:p>
            <a:pPr lvl="2" eaLnBrk="1" hangingPunct="1"/>
            <a:r>
              <a:rPr lang="en-US" smtClean="0"/>
              <a:t>Try to achieve a flow, </a:t>
            </a:r>
          </a:p>
          <a:p>
            <a:pPr lvl="2" eaLnBrk="1" hangingPunct="1"/>
            <a:r>
              <a:rPr lang="en-US" smtClean="0"/>
              <a:t>Don’t worry about style, </a:t>
            </a:r>
          </a:p>
          <a:p>
            <a:pPr lvl="2" eaLnBrk="1" hangingPunct="1"/>
            <a:r>
              <a:rPr lang="en-US" smtClean="0"/>
              <a:t>Just get your ideas down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CE0876C3-52D3-400A-95C7-FBBDA27F2045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Script Production (cont.)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Perform 1 review pass for obvious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Let it set for a minimum of 24 hours, then review the script for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Adherence to the theme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Good organization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Smooth transitions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Is your conclusion justified by the 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Appropriate length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This is time consuming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Cannot be accomplished within a single session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BC7D74D5-2441-41C3-81E9-C50E3CAC0B13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Aids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Short informal talk to a small audience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Less than 5 minutes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Flip chart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 simple handouts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Intermediate length talks to larger groups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5 to 20 minutes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Overhead transparencies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PowerPoint 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Refined handouts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Longer talks or training sessions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PowerPoint 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35 mm slides sometimes required for formal technical presentations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7711028B-945C-4392-8169-8617910BCBBB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Prepare a Storyboard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storyboard is a graphic, sequential depiction of your 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idea is to transform your script into a visual form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Create “guide slides” that will serve to guide you during the 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Should contain just main points and conclusion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Decide at which point in your script your message will be strengthened by a enhancement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Image, Chart, Video, Audio clip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3EE7C23D-37AC-465B-A11E-C73E01590DBA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Enhancements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 a “sketch” of the enhancement on an 8½  X  11 sheet of paper</a:t>
            </a:r>
          </a:p>
          <a:p>
            <a:pPr eaLnBrk="1" hangingPunct="1"/>
            <a:r>
              <a:rPr lang="en-US" smtClean="0"/>
              <a:t>Place the sketches in order on storyboard</a:t>
            </a:r>
          </a:p>
          <a:p>
            <a:pPr eaLnBrk="1" hangingPunct="1"/>
            <a:r>
              <a:rPr lang="en-US" smtClean="0"/>
              <a:t>Do a rehearsal of your presentation to insure that the enhancement really enhances your presentation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46C33E4C-3127-410B-9BE1-311455E282FD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 the Visuals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the finished versions of your enhancements</a:t>
            </a:r>
          </a:p>
          <a:p>
            <a:pPr eaLnBrk="1" hangingPunct="1"/>
            <a:r>
              <a:rPr lang="en-US" smtClean="0"/>
              <a:t>Details depend upon the media you have chosen</a:t>
            </a:r>
          </a:p>
          <a:p>
            <a:pPr eaLnBrk="1" hangingPunct="1"/>
            <a:r>
              <a:rPr lang="en-US" smtClean="0"/>
              <a:t>If outsourcing the production, be sure to allow ample time for at least 1 iteration of modifications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CE17434C-B1F2-4ABF-9BC8-DCBFE570ECA3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 many people, public speaking ranks high on a list of fears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visit to the dentist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Being pulled over by a police officer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 IRS audit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Dying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ability to communicate effectively is rarely inherited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lecture will attempt to provide you with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sense of the importance of making a good oral 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methodology to approach any 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Tips for reducing your apprehension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Our concentration will be on formal presentations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605A886E-031F-4348-9539-808B6858785F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Rehearse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 a full presentation using the script</a:t>
            </a:r>
          </a:p>
          <a:p>
            <a:pPr lvl="1" eaLnBrk="1" hangingPunct="1"/>
            <a:r>
              <a:rPr lang="en-US" smtClean="0"/>
              <a:t>Either to blank wall or a sympathetic audience</a:t>
            </a:r>
          </a:p>
          <a:p>
            <a:pPr lvl="1" eaLnBrk="1" hangingPunct="1"/>
            <a:r>
              <a:rPr lang="en-US" smtClean="0"/>
              <a:t>Identify any “rough” spots </a:t>
            </a:r>
          </a:p>
          <a:p>
            <a:pPr eaLnBrk="1" hangingPunct="1"/>
            <a:r>
              <a:rPr lang="en-US" smtClean="0"/>
              <a:t>Repeat a few times</a:t>
            </a:r>
          </a:p>
          <a:p>
            <a:pPr eaLnBrk="1" hangingPunct="1"/>
            <a:r>
              <a:rPr lang="en-US" smtClean="0"/>
              <a:t>Put away the script</a:t>
            </a:r>
          </a:p>
          <a:p>
            <a:pPr eaLnBrk="1" hangingPunct="1"/>
            <a:r>
              <a:rPr lang="en-US" smtClean="0"/>
              <a:t>Give one or two more “dry runs” to ensure that your “guide slides” keep you on track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410607AF-5726-49B5-9D8B-B335E6030D8E}" type="slidenum">
              <a:rPr lang="en-US" sz="1400" smtClean="0">
                <a:latin typeface="Arial" charset="0"/>
              </a:rPr>
              <a:pPr eaLnBrk="1" hangingPunct="1"/>
              <a:t>31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the Presentation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Have a backup for your presentation aids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Spare bulb for projector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Transparencies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Copies of any handouts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Arrive early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Check out the room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Is there a podium?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Is there a lectern?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Location and operation of any presenter controls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E0F539B9-6E4A-4417-98CA-9721FF66639B}" type="slidenum">
              <a:rPr lang="en-US" sz="1400" smtClean="0">
                <a:latin typeface="Arial" charset="0"/>
              </a:rPr>
              <a:pPr eaLnBrk="1" hangingPunct="1"/>
              <a:t>32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the Presentation (cont.)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Use humor judiciously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Relax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Don’t rush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Pause at topic shifts in your talk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Make sure that all questions are answered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you don’t know the answer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Don’t try to fake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Refer the question to a colleague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Say you don’t know the answer, get the questioner’s name and contact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Deliver the answer to the questioner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Have a good time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C98CBA1E-05CE-4C2C-88A8-ACDCECB4F564}" type="slidenum">
              <a:rPr lang="en-US" sz="1400" smtClean="0">
                <a:latin typeface="Arial" charset="0"/>
              </a:rPr>
              <a:pPr eaLnBrk="1" hangingPunct="1"/>
              <a:t>33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58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Follow Up</a:t>
            </a:r>
          </a:p>
        </p:txBody>
      </p:sp>
      <p:sp>
        <p:nvSpPr>
          <p:cNvPr id="3584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with the organizers and participants to assure that your goals were met</a:t>
            </a:r>
          </a:p>
          <a:p>
            <a:pPr lvl="1" eaLnBrk="1" hangingPunct="1"/>
            <a:r>
              <a:rPr lang="en-US" smtClean="0"/>
              <a:t>Can use an informal questionnaire as part of the handouts</a:t>
            </a:r>
          </a:p>
          <a:p>
            <a:pPr lvl="1" eaLnBrk="1" hangingPunct="1"/>
            <a:r>
              <a:rPr lang="en-US" smtClean="0"/>
              <a:t>Encourage follow up questions be sent to you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FC0F0AAE-7495-46C2-BE67-AB91E0EC9FF6}" type="slidenum">
              <a:rPr lang="en-US" sz="1400" smtClean="0">
                <a:latin typeface="Arial" charset="0"/>
              </a:rPr>
              <a:pPr eaLnBrk="1" hangingPunct="1"/>
              <a:t>34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Tips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Begin by introducing yourself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first slide of your presentation aids (title slide) should have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title of your presentation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names of all presenters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Your organization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Team members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title slide should be displayed as you are introduced (or introduce yourself)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E296C56D-C000-4322-B84D-16DFC7545C53}" type="slidenum">
              <a:rPr lang="en-US" sz="1400" smtClean="0">
                <a:latin typeface="Arial" charset="0"/>
              </a:rPr>
              <a:pPr eaLnBrk="1" hangingPunct="1"/>
              <a:t>35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Tips (cont.)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no more than 3 slides per minute of presentation, 2 is probably better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Stand with screen to your right (right-handed)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Avoid turning your back to the audience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Maintain eye-contact with the audience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Don’t fidget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Twirl the pointer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Bounce around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Shuffle notes if you must use notes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Speak slowly and clearly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66BF43F9-5B0F-474D-8250-8B76AC21364A}" type="slidenum">
              <a:rPr lang="en-US" sz="1400" smtClean="0">
                <a:latin typeface="Arial" charset="0"/>
              </a:rPr>
              <a:pPr eaLnBrk="1" hangingPunct="1"/>
              <a:t>36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Tips (cont.)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tx2"/>
                </a:solidFill>
              </a:rPr>
              <a:t>Never</a:t>
            </a:r>
            <a:r>
              <a:rPr lang="en-US" sz="2800" smtClean="0"/>
              <a:t> read a technical presentation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Speak extemporaneously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Add interest by using anecdotes and personal examples to expand or clarify your point</a:t>
            </a:r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65BB2272-7EB4-44F2-8FCE-1766645D38DD}" type="slidenum">
              <a:rPr lang="en-US" sz="1400" smtClean="0">
                <a:latin typeface="Arial" charset="0"/>
              </a:rPr>
              <a:pPr eaLnBrk="1" hangingPunct="1"/>
              <a:t>37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Designing The Presentation Aids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Presentation aids should supplement your message, not detract from the message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Types of presentation aids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Pictures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Diagrams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Graphs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Line graphs – one quantity is a function of another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Bar graphs – compare the magnitudes of several quantities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Pie graph – show the relationship of parts to the whole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Flow diagram – show the step by step progression of a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Tables – Systematic grouping of data by rows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39503FCA-EC44-457A-B1D4-5CA91A195CFF}" type="slidenum">
              <a:rPr lang="en-US" sz="1400" smtClean="0">
                <a:latin typeface="Arial" charset="0"/>
              </a:rPr>
              <a:pPr eaLnBrk="1" hangingPunct="1"/>
              <a:t>38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(cont.)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Keep the presentation aids simple, neat and uncluttered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Concentrate on 1 main idea, as indicated in the slide title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Usually fewer than 45 words per slide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6 - 8 words per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5 - 7 lines per slide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 not overuse special 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Slide transition 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Animation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Sound effect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D619F8F7-0400-4A3F-B331-A552412DCD1A}" type="slidenum">
              <a:rPr lang="en-US" sz="1400" smtClean="0">
                <a:latin typeface="Arial" charset="0"/>
              </a:rPr>
              <a:pPr eaLnBrk="1" hangingPunct="1"/>
              <a:t>39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(cont.)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Rule of three</a:t>
            </a:r>
          </a:p>
          <a:p>
            <a:pPr lvl="1" eaLnBrk="1" hangingPunct="1"/>
            <a:r>
              <a:rPr lang="en-US" sz="2400" smtClean="0"/>
              <a:t>A single slide should contain at most 3 elements</a:t>
            </a:r>
          </a:p>
          <a:p>
            <a:pPr lvl="2" eaLnBrk="1" hangingPunct="1"/>
            <a:r>
              <a:rPr lang="en-US" sz="2000" smtClean="0"/>
              <a:t>Title</a:t>
            </a:r>
          </a:p>
          <a:p>
            <a:pPr lvl="2" eaLnBrk="1" hangingPunct="1"/>
            <a:r>
              <a:rPr lang="en-US" sz="2000" smtClean="0"/>
              <a:t>Body Text</a:t>
            </a:r>
          </a:p>
          <a:p>
            <a:pPr lvl="2" eaLnBrk="1" hangingPunct="1"/>
            <a:r>
              <a:rPr lang="en-US" sz="2000" smtClean="0"/>
              <a:t>Graphic</a:t>
            </a:r>
          </a:p>
          <a:p>
            <a:pPr eaLnBrk="1" hangingPunct="1"/>
            <a:r>
              <a:rPr lang="en-US" sz="2800" smtClean="0"/>
              <a:t>A slide should have lots of ‘white space”</a:t>
            </a:r>
          </a:p>
          <a:p>
            <a:pPr eaLnBrk="1" hangingPunct="1"/>
            <a:r>
              <a:rPr lang="en-US" sz="2800" smtClean="0"/>
              <a:t>Text should not extend from one side to the other</a:t>
            </a:r>
          </a:p>
          <a:p>
            <a:pPr lvl="1" eaLnBrk="1" hangingPunct="1"/>
            <a:r>
              <a:rPr lang="en-US" sz="2400" smtClean="0"/>
              <a:t>Keep generous margins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08BDF424-B3BB-4353-8306-2972A2CFAC8E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Presentations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you are asked to appear before one or more people for the purpose of </a:t>
            </a:r>
          </a:p>
          <a:p>
            <a:pPr lvl="1" eaLnBrk="1" hangingPunct="1"/>
            <a:r>
              <a:rPr lang="en-US" smtClean="0"/>
              <a:t>Educating</a:t>
            </a:r>
          </a:p>
          <a:p>
            <a:pPr lvl="1" eaLnBrk="1" hangingPunct="1"/>
            <a:r>
              <a:rPr lang="en-US" smtClean="0"/>
              <a:t>Persuading / selling</a:t>
            </a:r>
          </a:p>
          <a:p>
            <a:pPr lvl="1" eaLnBrk="1" hangingPunct="1"/>
            <a:r>
              <a:rPr lang="en-US" smtClean="0"/>
              <a:t>Entertaining</a:t>
            </a:r>
          </a:p>
          <a:p>
            <a:pPr eaLnBrk="1" hangingPunct="1">
              <a:buFontTx/>
              <a:buNone/>
            </a:pPr>
            <a:r>
              <a:rPr lang="en-US" smtClean="0"/>
              <a:t>	you are involved in a formal presentation</a:t>
            </a:r>
          </a:p>
          <a:p>
            <a:pPr eaLnBrk="1" hangingPunct="1"/>
            <a:r>
              <a:rPr lang="en-US" smtClean="0"/>
              <a:t>Most presentations will be a mixture of these purposes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4715A81B-038B-4439-8D61-F01F4C93044F}" type="slidenum">
              <a:rPr lang="en-US" sz="1400" smtClean="0">
                <a:latin typeface="Arial" charset="0"/>
              </a:rPr>
              <a:pPr eaLnBrk="1" hangingPunct="1"/>
              <a:t>40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(cont.)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8H Rule</a:t>
            </a:r>
          </a:p>
          <a:p>
            <a:pPr lvl="1" eaLnBrk="1" hangingPunct="1"/>
            <a:r>
              <a:rPr lang="en-US" smtClean="0"/>
              <a:t>If an aid is visible when viewed from a distance of 8 times its height, the aid will probably be easily visible when projected</a:t>
            </a:r>
          </a:p>
          <a:p>
            <a:pPr lvl="1" eaLnBrk="1" hangingPunct="1"/>
            <a:r>
              <a:rPr lang="en-US" smtClean="0"/>
              <a:t>Heuristic for 8 ½  X  11 transparency</a:t>
            </a:r>
          </a:p>
          <a:p>
            <a:pPr lvl="2" eaLnBrk="1" hangingPunct="1"/>
            <a:r>
              <a:rPr lang="en-US" smtClean="0"/>
              <a:t>Should be easily readable when placed on the floor, with the viewer standing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3F73600F-41BF-48B6-BC36-F6F7BB30FF21}" type="slidenum">
              <a:rPr lang="en-US" sz="1400" smtClean="0">
                <a:latin typeface="Arial" charset="0"/>
              </a:rPr>
              <a:pPr eaLnBrk="1" hangingPunct="1"/>
              <a:t>41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(cont.)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Have a consistent general slide layout </a:t>
            </a:r>
          </a:p>
          <a:p>
            <a:pPr lvl="1" eaLnBrk="1" hangingPunct="1"/>
            <a:r>
              <a:rPr lang="en-US" smtClean="0"/>
              <a:t>Titles should be in the same location</a:t>
            </a:r>
          </a:p>
          <a:p>
            <a:pPr lvl="1" eaLnBrk="1" hangingPunct="1"/>
            <a:r>
              <a:rPr lang="en-US" smtClean="0"/>
              <a:t>Consistent font type and size</a:t>
            </a:r>
          </a:p>
          <a:p>
            <a:pPr lvl="1" eaLnBrk="1" hangingPunct="1"/>
            <a:r>
              <a:rPr lang="en-US" smtClean="0"/>
              <a:t>If you must use a transition effect, use the same one throughout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D48FCFD8-1E4F-482F-AE99-8ED099D8CCFE}" type="slidenum">
              <a:rPr lang="en-US" sz="1400" smtClean="0">
                <a:latin typeface="Arial" charset="0"/>
              </a:rPr>
              <a:pPr eaLnBrk="1" hangingPunct="1"/>
              <a:t>42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(cont.)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Colors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Limit the number of colors you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Limit to three colors per slide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Color psychology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Color interpretation is culture dependent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0EA21583-4018-46A6-9D8A-DA92109B3F6A}" type="slidenum">
              <a:rPr lang="en-US" sz="1400" smtClean="0">
                <a:latin typeface="Arial" charset="0"/>
              </a:rPr>
              <a:pPr eaLnBrk="1" hangingPunct="1"/>
              <a:t>43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Color Connotation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Western civilization has the following color connotations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Red = alert, passion, life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Orange = optimism, wisdom, warmth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White = hopeful, truth, new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Black = importance, gravity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Green = growth, progress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Purple = regal, spirituality, nostalgia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Gray = integrity, maturity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Blue = trust, stability</a:t>
            </a:r>
            <a:endParaRPr lang="en-US" sz="24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B0BB6A03-9882-4A6A-9BCB-34FF3D586039}" type="slidenum">
              <a:rPr lang="en-US" sz="1400" smtClean="0">
                <a:latin typeface="Arial" charset="0"/>
              </a:rPr>
              <a:pPr eaLnBrk="1" hangingPunct="1"/>
              <a:t>44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(cont.)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Carefully proofread your slides</a:t>
            </a:r>
          </a:p>
          <a:p>
            <a:pPr lvl="1" eaLnBrk="1" hangingPunct="1"/>
            <a:r>
              <a:rPr lang="en-US" smtClean="0"/>
              <a:t>Eliminate errors and design flaws</a:t>
            </a:r>
          </a:p>
          <a:p>
            <a:pPr lvl="2" eaLnBrk="1" hangingPunct="1"/>
            <a:r>
              <a:rPr lang="en-US" smtClean="0"/>
              <a:t>Use spell checker, but don’t rely on it</a:t>
            </a:r>
          </a:p>
          <a:p>
            <a:pPr lvl="1" eaLnBrk="1" hangingPunct="1"/>
            <a:r>
              <a:rPr lang="en-US" smtClean="0"/>
              <a:t>Ruthless eliminate words – strive for vital concise statements</a:t>
            </a:r>
          </a:p>
          <a:p>
            <a:pPr lvl="1" eaLnBrk="1" hangingPunct="1"/>
            <a:r>
              <a:rPr lang="en-US" smtClean="0"/>
              <a:t>Be consistent in capitalization and punctuation </a:t>
            </a:r>
          </a:p>
          <a:p>
            <a:pPr lvl="2" eaLnBrk="1" hangingPunct="1"/>
            <a:r>
              <a:rPr lang="en-US" smtClean="0"/>
              <a:t>Don’t use periods on bulleted lines</a:t>
            </a:r>
          </a:p>
          <a:p>
            <a:pPr lvl="1" eaLnBrk="1" hangingPunct="1"/>
            <a:r>
              <a:rPr lang="en-US" smtClean="0"/>
              <a:t>Typos and error destroy your credibility as an authority on any subject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E477CE47-4D2B-413A-A966-FC5A86769975}" type="slidenum">
              <a:rPr lang="en-US" sz="1400" smtClean="0">
                <a:latin typeface="Arial" charset="0"/>
              </a:rPr>
              <a:pPr eaLnBrk="1" hangingPunct="1"/>
              <a:t>45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(cont.)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Write slide titles in the style of newspaper headlines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projected, san-serif fonts (Arial) are easier to read than serif fonts (Times Roman)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Do not use font sizes smaller than 18 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Possible exception text on figures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 consistent in font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 bold, italics and underlines judiciously only for carefully chosen emphasis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Avoid “</a:t>
            </a:r>
            <a:r>
              <a:rPr lang="en-US" sz="2800" smtClean="0">
                <a:latin typeface="Forte" pitchFamily="66" charset="0"/>
              </a:rPr>
              <a:t>goofy</a:t>
            </a:r>
            <a:r>
              <a:rPr lang="en-US" sz="2800" smtClean="0"/>
              <a:t>” fonts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21C3E415-2DE2-41EB-ABE6-B6E6A4746F20}" type="slidenum">
              <a:rPr lang="en-US" sz="1400" smtClean="0">
                <a:latin typeface="Arial" charset="0"/>
              </a:rPr>
              <a:pPr eaLnBrk="1" hangingPunct="1"/>
              <a:t>46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Thoughts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the message</a:t>
            </a:r>
          </a:p>
          <a:p>
            <a:pPr lvl="1" eaLnBrk="1" hangingPunct="1"/>
            <a:r>
              <a:rPr lang="en-US" smtClean="0"/>
              <a:t>Maintain a true smile</a:t>
            </a:r>
          </a:p>
          <a:p>
            <a:pPr lvl="1" eaLnBrk="1" hangingPunct="1"/>
            <a:r>
              <a:rPr lang="en-US" smtClean="0"/>
              <a:t>Use gestures as appropriate, but don’t fidget</a:t>
            </a:r>
          </a:p>
          <a:p>
            <a:pPr lvl="1" eaLnBrk="1" hangingPunct="1"/>
            <a:r>
              <a:rPr lang="en-US" smtClean="0"/>
              <a:t>Relax</a:t>
            </a:r>
          </a:p>
          <a:p>
            <a:pPr eaLnBrk="1" hangingPunct="1"/>
            <a:r>
              <a:rPr lang="en-US" smtClean="0"/>
              <a:t>If you want to discourage questions, </a:t>
            </a:r>
          </a:p>
          <a:p>
            <a:pPr lvl="1" eaLnBrk="1" hangingPunct="1"/>
            <a:r>
              <a:rPr lang="en-US" smtClean="0"/>
              <a:t>Pause, slowly scan the audience, cross your arms over your chest,  </a:t>
            </a:r>
            <a:r>
              <a:rPr lang="en-US" smtClean="0">
                <a:solidFill>
                  <a:srgbClr val="FFC000"/>
                </a:solidFill>
              </a:rPr>
              <a:t>then</a:t>
            </a:r>
            <a:r>
              <a:rPr lang="en-US" smtClean="0"/>
              <a:t> ask if there are questions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D92DDD27-571B-4058-B04B-881A8665BF5C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Elements of a Presentation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presentation consists of the following elements</a:t>
            </a:r>
          </a:p>
          <a:p>
            <a:pPr lvl="1" eaLnBrk="1" hangingPunct="1"/>
            <a:r>
              <a:rPr lang="en-US" dirty="0" smtClean="0"/>
              <a:t>A subject</a:t>
            </a:r>
          </a:p>
          <a:p>
            <a:pPr lvl="1" eaLnBrk="1" hangingPunct="1"/>
            <a:r>
              <a:rPr lang="en-US" dirty="0" smtClean="0"/>
              <a:t>A presenter (you)</a:t>
            </a:r>
          </a:p>
          <a:p>
            <a:pPr lvl="1" eaLnBrk="1" hangingPunct="1"/>
            <a:r>
              <a:rPr lang="en-US" dirty="0" smtClean="0"/>
              <a:t>An audience</a:t>
            </a:r>
          </a:p>
          <a:p>
            <a:pPr lvl="1" eaLnBrk="1" hangingPunct="1"/>
            <a:r>
              <a:rPr lang="en-US" dirty="0" smtClean="0"/>
              <a:t>Presentation tools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dirty="0" smtClean="0">
                <a:solidFill>
                  <a:srgbClr val="FFC000"/>
                </a:solidFill>
              </a:rPr>
              <a:t>effective</a:t>
            </a:r>
            <a:r>
              <a:rPr lang="en-US" dirty="0" smtClean="0"/>
              <a:t> presentation is one that gives due consideration to all of these elements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26844EB2-9E1A-4AAE-B6FD-5CF72535E3CB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Guidelines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 is the purpose or goal of any presentation?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Communications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People have different learning styles, people are best able learn by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Hearing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Visual images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effectiveness of each of these methods varies from individual to individual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Many people learn most effectively by a combination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 any case, if you want to reach as many people in your audience as possible, you must …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70056680-E012-4C37-A58A-2AA0AB701DB9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Guidelines (cont.)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Presentation aids are audio or visual elements that help your audience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See relationship between concepts and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Remember the material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Examine critically  key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By the effective integration of presentation aids, you can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Inform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Entertain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Excite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Shock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8EB1D3B7-F31C-41A1-9DEA-52DA721EA7DB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Guidelines (cont.)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However, the inappropriate use of presentation aids can also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Annoy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Alienate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Research has shown that, in general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 remember only 10% of what we hear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But over 50% of what we </a:t>
            </a:r>
            <a:r>
              <a:rPr lang="en-US" b="1" dirty="0" smtClean="0">
                <a:solidFill>
                  <a:srgbClr val="FFC000"/>
                </a:solidFill>
              </a:rPr>
              <a:t>see and hear</a:t>
            </a: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5 - </a:t>
            </a:r>
            <a:fld id="{2C8783C3-775E-4E41-B44B-1D39C162D21E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Guidelines (cont.)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aids work by allowing the audience to engage the right side of their brain</a:t>
            </a:r>
          </a:p>
          <a:p>
            <a:pPr lvl="1" eaLnBrk="1" hangingPunct="1"/>
            <a:r>
              <a:rPr lang="en-US" smtClean="0"/>
              <a:t>Right side  =  creative side</a:t>
            </a:r>
          </a:p>
          <a:p>
            <a:pPr lvl="2" eaLnBrk="1" hangingPunct="1"/>
            <a:r>
              <a:rPr lang="en-US" smtClean="0"/>
              <a:t>Visualization</a:t>
            </a:r>
          </a:p>
          <a:p>
            <a:pPr lvl="2" eaLnBrk="1" hangingPunct="1"/>
            <a:r>
              <a:rPr lang="en-US" smtClean="0"/>
              <a:t>Music</a:t>
            </a:r>
          </a:p>
          <a:p>
            <a:pPr lvl="2" eaLnBrk="1" hangingPunct="1"/>
            <a:r>
              <a:rPr lang="en-US" smtClean="0"/>
              <a:t>Drawing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722</TotalTime>
  <Words>2503</Words>
  <Application>Microsoft Office PowerPoint</Application>
  <PresentationFormat>On-screen Show (4:3)</PresentationFormat>
  <Paragraphs>493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Fireball</vt:lpstr>
      <vt:lpstr>Lecture 5 Oral Presentations</vt:lpstr>
      <vt:lpstr>Lecture Overview</vt:lpstr>
      <vt:lpstr>Introduction</vt:lpstr>
      <vt:lpstr>Formal Presentations</vt:lpstr>
      <vt:lpstr>Basic Elements of a Presentation</vt:lpstr>
      <vt:lpstr>General Guidelines</vt:lpstr>
      <vt:lpstr>General Guidelines (cont.)</vt:lpstr>
      <vt:lpstr>General Guidelines (cont.)</vt:lpstr>
      <vt:lpstr>General Guidelines (cont.)</vt:lpstr>
      <vt:lpstr>General Guidelines (cont.)</vt:lpstr>
      <vt:lpstr>Keys to an Effective Presentation</vt:lpstr>
      <vt:lpstr>Know Your Subject</vt:lpstr>
      <vt:lpstr>Know Your Subject (cont)</vt:lpstr>
      <vt:lpstr>Know your Audience</vt:lpstr>
      <vt:lpstr>Know your Audience (cont)</vt:lpstr>
      <vt:lpstr>Develop a Theme</vt:lpstr>
      <vt:lpstr>Develop a Theme (cont.)</vt:lpstr>
      <vt:lpstr>Prepare the Script</vt:lpstr>
      <vt:lpstr>Prepare the Script (cont.)</vt:lpstr>
      <vt:lpstr>The Introduction</vt:lpstr>
      <vt:lpstr>The Body</vt:lpstr>
      <vt:lpstr>Summary / Conclusion</vt:lpstr>
      <vt:lpstr>Closing</vt:lpstr>
      <vt:lpstr>Script Production</vt:lpstr>
      <vt:lpstr>Script Production (cont.)</vt:lpstr>
      <vt:lpstr>Presentation Aids </vt:lpstr>
      <vt:lpstr>Prepare a Storyboard</vt:lpstr>
      <vt:lpstr>Adding Enhancements</vt:lpstr>
      <vt:lpstr>Produce the Visuals</vt:lpstr>
      <vt:lpstr>Rehearse</vt:lpstr>
      <vt:lpstr>Make the Presentation</vt:lpstr>
      <vt:lpstr>Make the Presentation (cont.)</vt:lpstr>
      <vt:lpstr>Follow Up</vt:lpstr>
      <vt:lpstr>Miscellaneous Tips</vt:lpstr>
      <vt:lpstr>Miscellaneous Tips (cont.)</vt:lpstr>
      <vt:lpstr>Miscellaneous Tips (cont.)</vt:lpstr>
      <vt:lpstr>Designing The Presentation Aids</vt:lpstr>
      <vt:lpstr>Designing (cont.)</vt:lpstr>
      <vt:lpstr>Designing (cont.)</vt:lpstr>
      <vt:lpstr>Designing (cont.)</vt:lpstr>
      <vt:lpstr>Designing (cont.)</vt:lpstr>
      <vt:lpstr>Designing (cont.)</vt:lpstr>
      <vt:lpstr>Color Connotation</vt:lpstr>
      <vt:lpstr>Designing (cont.)</vt:lpstr>
      <vt:lpstr>Designing (cont.)</vt:lpstr>
      <vt:lpstr>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Bill</cp:lastModifiedBy>
  <cp:revision>53</cp:revision>
  <cp:lastPrinted>1601-01-01T00:00:00Z</cp:lastPrinted>
  <dcterms:created xsi:type="dcterms:W3CDTF">2003-01-26T23:29:36Z</dcterms:created>
  <dcterms:modified xsi:type="dcterms:W3CDTF">2014-08-23T17:25:50Z</dcterms:modified>
</cp:coreProperties>
</file>